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9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Poppins Light" charset="1" panose="00000400000000000000"/>
      <p:regular r:id="rId22"/>
    </p:embeddedFont>
    <p:embeddedFont>
      <p:font typeface="Computer Says No" charset="1" panose="00000400000000000000"/>
      <p:regular r:id="rId23"/>
    </p:embeddedFont>
    <p:embeddedFont>
      <p:font typeface="Poppins Bold" charset="1" panose="00000800000000000000"/>
      <p:regular r:id="rId24"/>
    </p:embeddedFont>
    <p:embeddedFont>
      <p:font typeface="Poppins" charset="1" panose="000005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notesMasters/notesMaster1.xml" Type="http://schemas.openxmlformats.org/officeDocument/2006/relationships/notesMaster"/><Relationship Id="rId2" Target="presProps.xml" Type="http://schemas.openxmlformats.org/officeDocument/2006/relationships/presProps"/><Relationship Id="rId20" Target="theme/theme2.xml" Type="http://schemas.openxmlformats.org/officeDocument/2006/relationships/theme"/><Relationship Id="rId21" Target="notesSlides/notesSlide1.xml" Type="http://schemas.openxmlformats.org/officeDocument/2006/relationships/notes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https://replit.com/~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9.gif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https://replit.com/~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76678" y="61722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68070" y="-2818506"/>
            <a:ext cx="4825046" cy="4219769"/>
          </a:xfrm>
          <a:custGeom>
            <a:avLst/>
            <a:gdLst/>
            <a:ahLst/>
            <a:cxnLst/>
            <a:rect r="r" b="b" t="t" l="l"/>
            <a:pathLst>
              <a:path h="4219769" w="4825046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61481" y="-41148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68070" y="6406652"/>
            <a:ext cx="6926813" cy="964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2714">
                <a:solidFill>
                  <a:srgbClr val="6866E1"/>
                </a:solidFill>
                <a:latin typeface="Poppins Light"/>
                <a:ea typeface="Poppins Light"/>
                <a:cs typeface="Poppins Light"/>
                <a:sym typeface="Poppins Light"/>
              </a:rPr>
              <a:t>Byeolah Kwon</a:t>
            </a:r>
          </a:p>
          <a:p>
            <a:pPr algn="ctr">
              <a:lnSpc>
                <a:spcPts val="3799"/>
              </a:lnSpc>
            </a:pPr>
            <a:r>
              <a:rPr lang="en-US" sz="2714">
                <a:solidFill>
                  <a:srgbClr val="6866E1"/>
                </a:solidFill>
                <a:latin typeface="Poppins Light"/>
                <a:ea typeface="Poppins Light"/>
                <a:cs typeface="Poppins Light"/>
                <a:sym typeface="Poppins Light"/>
              </a:rPr>
              <a:t>Friday August 2, 2024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601689" y="8426785"/>
            <a:ext cx="4729467" cy="4047169"/>
          </a:xfrm>
          <a:custGeom>
            <a:avLst/>
            <a:gdLst/>
            <a:ahLst/>
            <a:cxnLst/>
            <a:rect r="r" b="b" t="t" l="l"/>
            <a:pathLst>
              <a:path h="4047169" w="4729467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33043" y="4268636"/>
            <a:ext cx="11866760" cy="1283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12000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Python Turtle Basics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11105733" y="3163210"/>
            <a:ext cx="7182267" cy="10527151"/>
          </a:xfrm>
          <a:custGeom>
            <a:avLst/>
            <a:gdLst/>
            <a:ahLst/>
            <a:cxnLst/>
            <a:rect r="r" b="b" t="t" l="l"/>
            <a:pathLst>
              <a:path h="10527151" w="7182267">
                <a:moveTo>
                  <a:pt x="7182267" y="0"/>
                </a:moveTo>
                <a:lnTo>
                  <a:pt x="0" y="0"/>
                </a:lnTo>
                <a:lnTo>
                  <a:pt x="0" y="10527151"/>
                </a:lnTo>
                <a:lnTo>
                  <a:pt x="7182267" y="10527151"/>
                </a:lnTo>
                <a:lnTo>
                  <a:pt x="7182267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0357" y="-902150"/>
            <a:ext cx="6173053" cy="2601942"/>
          </a:xfrm>
          <a:custGeom>
            <a:avLst/>
            <a:gdLst/>
            <a:ahLst/>
            <a:cxnLst/>
            <a:rect r="r" b="b" t="t" l="l"/>
            <a:pathLst>
              <a:path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73385" y="3549551"/>
            <a:ext cx="17259300" cy="1066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199"/>
              </a:lnSpc>
              <a:spcBef>
                <a:spcPct val="0"/>
              </a:spcBef>
            </a:pPr>
            <a:r>
              <a:rPr lang="en-US" sz="9999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Let’s practice together on Repl.it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459360"/>
            <a:ext cx="17259300" cy="699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70"/>
              </a:lnSpc>
            </a:pPr>
            <a:r>
              <a:rPr lang="en-US" sz="3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will create a </a:t>
            </a:r>
            <a:r>
              <a:rPr lang="en-US" sz="3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square</a:t>
            </a:r>
            <a:r>
              <a:rPr lang="en-US" sz="3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by using the </a:t>
            </a:r>
            <a:r>
              <a:rPr lang="en-US" sz="3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movement commands</a:t>
            </a:r>
            <a:r>
              <a:rPr lang="en-US" sz="3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we learned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35996" y="-2163135"/>
            <a:ext cx="6613789" cy="5640759"/>
          </a:xfrm>
          <a:custGeom>
            <a:avLst/>
            <a:gdLst/>
            <a:ahLst/>
            <a:cxnLst/>
            <a:rect r="r" b="b" t="t" l="l"/>
            <a:pathLst>
              <a:path h="5640759" w="661378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61965" y="963751"/>
            <a:ext cx="12707747" cy="1066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199"/>
              </a:lnSpc>
              <a:spcBef>
                <a:spcPct val="0"/>
              </a:spcBef>
            </a:pPr>
            <a:r>
              <a:rPr lang="en-US" sz="9999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Other Commands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6554" y="1859100"/>
            <a:ext cx="16585635" cy="7842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567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</a:t>
            </a:r>
            <a:r>
              <a:rPr lang="en-US" b="true" sz="35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color </a:t>
            </a:r>
            <a:r>
              <a:rPr lang="en-US" sz="35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command</a:t>
            </a:r>
          </a:p>
          <a:p>
            <a:pPr algn="l" marL="1511301" indent="-503767" lvl="2">
              <a:lnSpc>
                <a:spcPts val="5670"/>
              </a:lnSpc>
              <a:buFont typeface="Arial"/>
              <a:buChar char="⚬"/>
            </a:pPr>
            <a:r>
              <a:rPr lang="en-US" sz="35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ninja_turtle.color(‘red’)</a:t>
            </a:r>
          </a:p>
          <a:p>
            <a:pPr algn="l" marL="1511301" indent="-503767" lvl="2">
              <a:lnSpc>
                <a:spcPts val="5670"/>
              </a:lnSpc>
              <a:buFont typeface="Arial"/>
              <a:buChar char="⚬"/>
            </a:pPr>
            <a:r>
              <a:rPr lang="en-US" sz="35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blue, green, red, cyan, magenta, yellow, pink, orange</a:t>
            </a:r>
          </a:p>
          <a:p>
            <a:pPr algn="l" marL="755651" indent="-377825" lvl="1">
              <a:lnSpc>
                <a:spcPts val="567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</a:t>
            </a:r>
            <a:r>
              <a:rPr lang="en-US" b="true" sz="35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shape</a:t>
            </a:r>
            <a:r>
              <a:rPr lang="en-US" sz="35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command</a:t>
            </a:r>
          </a:p>
          <a:p>
            <a:pPr algn="l" marL="1511301" indent="-503767" lvl="2">
              <a:lnSpc>
                <a:spcPts val="5670"/>
              </a:lnSpc>
              <a:buFont typeface="Arial"/>
              <a:buChar char="⚬"/>
            </a:pPr>
            <a:r>
              <a:rPr lang="en-US" sz="35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ninja_turtle.shape(‘turtle’)</a:t>
            </a:r>
          </a:p>
          <a:p>
            <a:pPr algn="l" marL="1511301" indent="-503767" lvl="2">
              <a:lnSpc>
                <a:spcPts val="5670"/>
              </a:lnSpc>
              <a:buFont typeface="Arial"/>
              <a:buChar char="⚬"/>
            </a:pPr>
            <a:r>
              <a:rPr lang="en-US" sz="35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arrow, turtle, circle, square, triangle, classic</a:t>
            </a:r>
          </a:p>
          <a:p>
            <a:pPr algn="l" marL="755651" indent="-377825" lvl="1">
              <a:lnSpc>
                <a:spcPts val="567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Make sure you don’t forget the quotes around the shape name and the color name</a:t>
            </a:r>
          </a:p>
          <a:p>
            <a:pPr algn="l" marL="755651" indent="-377825" lvl="1">
              <a:lnSpc>
                <a:spcPts val="567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</a:t>
            </a:r>
            <a:r>
              <a:rPr lang="en-US" b="true" sz="35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speed</a:t>
            </a:r>
            <a:r>
              <a:rPr lang="en-US" sz="35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command</a:t>
            </a:r>
          </a:p>
          <a:p>
            <a:pPr algn="l" marL="1511301" indent="-503767" lvl="2">
              <a:lnSpc>
                <a:spcPts val="5670"/>
              </a:lnSpc>
              <a:buFont typeface="Arial"/>
              <a:buChar char="⚬"/>
            </a:pPr>
            <a:r>
              <a:rPr lang="en-US" sz="35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ninja_turtle.speed(10)</a:t>
            </a:r>
          </a:p>
          <a:p>
            <a:pPr algn="l" marL="1511301" indent="-503767" lvl="2">
              <a:lnSpc>
                <a:spcPts val="5670"/>
              </a:lnSpc>
              <a:buFont typeface="Arial"/>
              <a:buChar char="⚬"/>
            </a:pPr>
            <a:r>
              <a:rPr lang="en-US" sz="35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fastest: 0, fast: 10, normal: 6, slow: 3, slowest: 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0357" y="-902150"/>
            <a:ext cx="6173053" cy="2601942"/>
          </a:xfrm>
          <a:custGeom>
            <a:avLst/>
            <a:gdLst/>
            <a:ahLst/>
            <a:cxnLst/>
            <a:rect r="r" b="b" t="t" l="l"/>
            <a:pathLst>
              <a:path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73385" y="3549551"/>
            <a:ext cx="17259300" cy="1066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199"/>
              </a:lnSpc>
              <a:spcBef>
                <a:spcPct val="0"/>
              </a:spcBef>
            </a:pPr>
            <a:r>
              <a:rPr lang="en-US" sz="9999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Let’s add more commands on Repl.it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73385" y="5252586"/>
            <a:ext cx="15760188" cy="1413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70"/>
              </a:lnSpc>
            </a:pPr>
            <a:r>
              <a:rPr lang="en-US" sz="3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will customize our turtle </a:t>
            </a:r>
          </a:p>
          <a:p>
            <a:pPr algn="l">
              <a:lnSpc>
                <a:spcPts val="5670"/>
              </a:lnSpc>
            </a:pPr>
            <a:r>
              <a:rPr lang="en-US" sz="3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by using the </a:t>
            </a:r>
            <a:r>
              <a:rPr lang="en-US" sz="3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color, shape, and speed commands</a:t>
            </a:r>
            <a:r>
              <a:rPr lang="en-US" sz="3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we learned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0357" y="-902150"/>
            <a:ext cx="6173053" cy="2601942"/>
          </a:xfrm>
          <a:custGeom>
            <a:avLst/>
            <a:gdLst/>
            <a:ahLst/>
            <a:cxnLst/>
            <a:rect r="r" b="b" t="t" l="l"/>
            <a:pathLst>
              <a:path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63375" y="3720674"/>
            <a:ext cx="1931350" cy="1637049"/>
          </a:xfrm>
          <a:custGeom>
            <a:avLst/>
            <a:gdLst/>
            <a:ahLst/>
            <a:cxnLst/>
            <a:rect r="r" b="b" t="t" l="l"/>
            <a:pathLst>
              <a:path h="1637049" w="1931350">
                <a:moveTo>
                  <a:pt x="0" y="0"/>
                </a:moveTo>
                <a:lnTo>
                  <a:pt x="1931349" y="0"/>
                </a:lnTo>
                <a:lnTo>
                  <a:pt x="1931349" y="1637048"/>
                </a:lnTo>
                <a:lnTo>
                  <a:pt x="0" y="16370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72769" y="3184401"/>
            <a:ext cx="6417838" cy="5699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70"/>
              </a:lnSpc>
            </a:pPr>
            <a:r>
              <a:rPr lang="en-US" sz="3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You’ll create some shapes:</a:t>
            </a:r>
          </a:p>
          <a:p>
            <a:pPr algn="l" marL="755651" indent="-377825" lvl="1">
              <a:lnSpc>
                <a:spcPts val="567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Triangle</a:t>
            </a:r>
          </a:p>
          <a:p>
            <a:pPr algn="l">
              <a:lnSpc>
                <a:spcPts val="5670"/>
              </a:lnSpc>
            </a:pPr>
          </a:p>
          <a:p>
            <a:pPr algn="l">
              <a:lnSpc>
                <a:spcPts val="5670"/>
              </a:lnSpc>
            </a:pPr>
          </a:p>
          <a:p>
            <a:pPr algn="l" marL="755651" indent="-377825" lvl="1">
              <a:lnSpc>
                <a:spcPts val="567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Pentagon</a:t>
            </a:r>
          </a:p>
          <a:p>
            <a:pPr algn="l">
              <a:lnSpc>
                <a:spcPts val="5670"/>
              </a:lnSpc>
            </a:pPr>
          </a:p>
          <a:p>
            <a:pPr algn="l">
              <a:lnSpc>
                <a:spcPts val="5670"/>
              </a:lnSpc>
            </a:pPr>
          </a:p>
          <a:p>
            <a:pPr algn="l" marL="755651" indent="-377825" lvl="1">
              <a:lnSpc>
                <a:spcPts val="567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Hexagon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63375" y="5607685"/>
            <a:ext cx="1952931" cy="1970525"/>
          </a:xfrm>
          <a:custGeom>
            <a:avLst/>
            <a:gdLst/>
            <a:ahLst/>
            <a:cxnLst/>
            <a:rect r="r" b="b" t="t" l="l"/>
            <a:pathLst>
              <a:path h="1970525" w="1952931">
                <a:moveTo>
                  <a:pt x="0" y="0"/>
                </a:moveTo>
                <a:lnTo>
                  <a:pt x="1952931" y="0"/>
                </a:lnTo>
                <a:lnTo>
                  <a:pt x="1952931" y="1970525"/>
                </a:lnTo>
                <a:lnTo>
                  <a:pt x="0" y="19705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41793" y="7825860"/>
            <a:ext cx="1952931" cy="1797263"/>
          </a:xfrm>
          <a:custGeom>
            <a:avLst/>
            <a:gdLst/>
            <a:ahLst/>
            <a:cxnLst/>
            <a:rect r="r" b="b" t="t" l="l"/>
            <a:pathLst>
              <a:path h="1797263" w="1952931">
                <a:moveTo>
                  <a:pt x="0" y="0"/>
                </a:moveTo>
                <a:lnTo>
                  <a:pt x="1952931" y="0"/>
                </a:lnTo>
                <a:lnTo>
                  <a:pt x="1952931" y="1797263"/>
                </a:lnTo>
                <a:lnTo>
                  <a:pt x="0" y="17972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12143" y="1942050"/>
            <a:ext cx="17259300" cy="1066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199"/>
              </a:lnSpc>
              <a:spcBef>
                <a:spcPct val="0"/>
              </a:spcBef>
            </a:pPr>
            <a:r>
              <a:rPr lang="en-US" sz="9999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Now it’s time to practice by yourself!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17259300" y="1028700"/>
            <a:ext cx="0" cy="578647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28700" y="4234201"/>
            <a:ext cx="9897232" cy="5006268"/>
            <a:chOff x="0" y="0"/>
            <a:chExt cx="13196309" cy="6675023"/>
          </a:xfrm>
        </p:grpSpPr>
        <p:sp>
          <p:nvSpPr>
            <p:cNvPr name="AutoShape 4" id="4"/>
            <p:cNvSpPr/>
            <p:nvPr/>
          </p:nvSpPr>
          <p:spPr>
            <a:xfrm flipV="true">
              <a:off x="25400" y="0"/>
              <a:ext cx="0" cy="6675023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>
              <a:off x="0" y="6649623"/>
              <a:ext cx="13196309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925932" y="5660310"/>
            <a:ext cx="6819964" cy="5836080"/>
          </a:xfrm>
          <a:custGeom>
            <a:avLst/>
            <a:gdLst/>
            <a:ahLst/>
            <a:cxnLst/>
            <a:rect r="r" b="b" t="t" l="l"/>
            <a:pathLst>
              <a:path h="5836080" w="6819964">
                <a:moveTo>
                  <a:pt x="0" y="0"/>
                </a:moveTo>
                <a:lnTo>
                  <a:pt x="6819964" y="0"/>
                </a:lnTo>
                <a:lnTo>
                  <a:pt x="6819964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259424" y="2057892"/>
            <a:ext cx="5353298" cy="1066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99"/>
              </a:lnSpc>
              <a:spcBef>
                <a:spcPct val="0"/>
              </a:spcBef>
            </a:pPr>
            <a:r>
              <a:rPr lang="en-US" sz="9999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Class Topics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80505" y="3844925"/>
            <a:ext cx="8314466" cy="249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buAutoNum type="arabicPeriod" startAt="1"/>
            </a:pPr>
            <a:r>
              <a:rPr lang="en-US" sz="35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How to use Turtle in Python</a:t>
            </a:r>
          </a:p>
          <a:p>
            <a:pPr algn="l" marL="755651" indent="-377825" lvl="1">
              <a:lnSpc>
                <a:spcPts val="4900"/>
              </a:lnSpc>
              <a:buAutoNum type="arabicPeriod" startAt="1"/>
            </a:pPr>
            <a:r>
              <a:rPr lang="en-US" sz="35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How commands work in Python</a:t>
            </a:r>
          </a:p>
          <a:p>
            <a:pPr algn="l" marL="755651" indent="-377825" lvl="1">
              <a:lnSpc>
                <a:spcPts val="4900"/>
              </a:lnSpc>
              <a:buAutoNum type="arabicPeriod" startAt="1"/>
            </a:pPr>
            <a:r>
              <a:rPr lang="en-US" sz="35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Movement Commands</a:t>
            </a:r>
          </a:p>
          <a:p>
            <a:pPr algn="l" marL="755651" indent="-377825" lvl="1">
              <a:lnSpc>
                <a:spcPts val="4900"/>
              </a:lnSpc>
              <a:buAutoNum type="arabicPeriod" startAt="1"/>
            </a:pPr>
            <a:r>
              <a:rPr lang="en-US" sz="35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Other Commands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35996" y="-2163135"/>
            <a:ext cx="6613789" cy="5640759"/>
          </a:xfrm>
          <a:custGeom>
            <a:avLst/>
            <a:gdLst/>
            <a:ahLst/>
            <a:cxnLst/>
            <a:rect r="r" b="b" t="t" l="l"/>
            <a:pathLst>
              <a:path h="5640759" w="661378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93211" y="2776261"/>
            <a:ext cx="3544122" cy="2957731"/>
          </a:xfrm>
          <a:custGeom>
            <a:avLst/>
            <a:gdLst/>
            <a:ahLst/>
            <a:cxnLst/>
            <a:rect r="r" b="b" t="t" l="l"/>
            <a:pathLst>
              <a:path h="2957731" w="3544122">
                <a:moveTo>
                  <a:pt x="0" y="0"/>
                </a:moveTo>
                <a:lnTo>
                  <a:pt x="3544121" y="0"/>
                </a:lnTo>
                <a:lnTo>
                  <a:pt x="3544121" y="2957730"/>
                </a:lnTo>
                <a:lnTo>
                  <a:pt x="0" y="29577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94755" y="1476375"/>
            <a:ext cx="12707747" cy="197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199"/>
              </a:lnSpc>
            </a:pPr>
            <a:r>
              <a:rPr lang="en-US" sz="9999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What is Turtle?</a:t>
            </a:r>
          </a:p>
          <a:p>
            <a:pPr algn="just" marL="0" indent="0" lvl="0">
              <a:lnSpc>
                <a:spcPts val="7199"/>
              </a:lnSpc>
              <a:spcBef>
                <a:spcPct val="0"/>
              </a:spcBef>
            </a:pPr>
            <a:r>
              <a:rPr lang="en-US" sz="9999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How to use Turtle in Python?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37886" y="4083676"/>
            <a:ext cx="10955325" cy="2842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70"/>
              </a:lnSpc>
            </a:pPr>
            <a:r>
              <a:rPr lang="en-US" sz="3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Turtle</a:t>
            </a:r>
            <a:r>
              <a:rPr lang="en-US" sz="35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is a </a:t>
            </a:r>
            <a:r>
              <a:rPr lang="en-US" sz="3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Python library</a:t>
            </a:r>
            <a:r>
              <a:rPr lang="en-US" sz="35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that allows programmers to create pictures and shapes</a:t>
            </a:r>
          </a:p>
          <a:p>
            <a:pPr algn="l">
              <a:lnSpc>
                <a:spcPts val="5670"/>
              </a:lnSpc>
            </a:pPr>
          </a:p>
          <a:p>
            <a:pPr algn="l">
              <a:lnSpc>
                <a:spcPts val="5670"/>
              </a:lnSpc>
            </a:pPr>
            <a:r>
              <a:rPr lang="en-US" b="true" sz="3500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  <a:hlinkClick r:id="rId5" tooltip="https://replit.com/~"/>
              </a:rPr>
              <a:t>Repl.it</a:t>
            </a:r>
            <a:r>
              <a:rPr lang="en-US" sz="35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is a tool to work with Python Turtle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35996" y="-2163135"/>
            <a:ext cx="6613789" cy="5640759"/>
          </a:xfrm>
          <a:custGeom>
            <a:avLst/>
            <a:gdLst/>
            <a:ahLst/>
            <a:cxnLst/>
            <a:rect r="r" b="b" t="t" l="l"/>
            <a:pathLst>
              <a:path h="5640759" w="661378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23003" y="1104919"/>
            <a:ext cx="16036757" cy="197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199"/>
              </a:lnSpc>
            </a:pPr>
            <a:r>
              <a:rPr lang="en-US" sz="9999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Import the turtle library </a:t>
            </a:r>
          </a:p>
          <a:p>
            <a:pPr algn="just" marL="0" indent="0" lvl="0">
              <a:lnSpc>
                <a:spcPts val="7199"/>
              </a:lnSpc>
              <a:spcBef>
                <a:spcPct val="0"/>
              </a:spcBef>
            </a:pPr>
            <a:r>
              <a:rPr lang="en-US" sz="9999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and initialize the turtle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23003" y="3648195"/>
            <a:ext cx="15333201" cy="4271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70"/>
              </a:lnSpc>
            </a:pPr>
            <a:r>
              <a:rPr lang="en-US" sz="3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First, you will type this code: </a:t>
            </a:r>
            <a:r>
              <a:rPr lang="en-US" sz="3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import turtle</a:t>
            </a:r>
          </a:p>
          <a:p>
            <a:pPr algn="l">
              <a:lnSpc>
                <a:spcPts val="5670"/>
              </a:lnSpc>
            </a:pPr>
          </a:p>
          <a:p>
            <a:pPr algn="l">
              <a:lnSpc>
                <a:spcPts val="5670"/>
              </a:lnSpc>
            </a:pPr>
            <a:r>
              <a:rPr lang="en-US" sz="3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Next, you will </a:t>
            </a:r>
            <a:r>
              <a:rPr lang="en-US" sz="3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assign a name</a:t>
            </a:r>
            <a:r>
              <a:rPr lang="en-US" sz="3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to your turtle</a:t>
            </a:r>
          </a:p>
          <a:p>
            <a:pPr algn="l">
              <a:lnSpc>
                <a:spcPts val="5670"/>
              </a:lnSpc>
            </a:pPr>
            <a:r>
              <a:rPr lang="en-US" sz="3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name should </a:t>
            </a:r>
            <a:r>
              <a:rPr lang="en-US" sz="3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start with an English letter</a:t>
            </a:r>
            <a:r>
              <a:rPr lang="en-US" sz="3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and it can include numbers, underscores, or multiple words. However, it </a:t>
            </a:r>
            <a:r>
              <a:rPr lang="en-US" sz="3500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cannot</a:t>
            </a:r>
            <a:r>
              <a:rPr lang="en-US" sz="3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have spcaes or special characters.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35996" y="-2163135"/>
            <a:ext cx="6613789" cy="5640759"/>
          </a:xfrm>
          <a:custGeom>
            <a:avLst/>
            <a:gdLst/>
            <a:ahLst/>
            <a:cxnLst/>
            <a:rect r="r" b="b" t="t" l="l"/>
            <a:pathLst>
              <a:path h="5640759" w="661378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2105104" y="2529892"/>
          <a:ext cx="12855949" cy="6728408"/>
        </p:xfrm>
        <a:graphic>
          <a:graphicData uri="http://schemas.openxmlformats.org/drawingml/2006/table">
            <a:tbl>
              <a:tblPr/>
              <a:tblGrid>
                <a:gridCol w="6210717"/>
                <a:gridCol w="6645232"/>
              </a:tblGrid>
              <a:tr h="125866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Acceptable name formats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Unacceptable name formats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6974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peter</a:t>
                      </a:r>
                    </a:p>
                    <a:p>
                      <a:pPr algn="l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</a:t>
                      </a:r>
                    </a:p>
                    <a:p>
                      <a:pPr algn="l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coolturtle</a:t>
                      </a:r>
                    </a:p>
                    <a:p>
                      <a:pPr algn="l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cool_turtle</a:t>
                      </a:r>
                    </a:p>
                    <a:p>
                      <a:pPr algn="l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ninjaTurtle</a:t>
                      </a:r>
                    </a:p>
                    <a:p>
                      <a:pPr algn="l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NINJATURTLE</a:t>
                      </a:r>
                    </a:p>
                    <a:p>
                      <a:pPr algn="l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NinjaTurtle123</a:t>
                      </a:r>
                    </a:p>
                    <a:p>
                      <a:pPr algn="l">
                        <a:lnSpc>
                          <a:spcPts val="42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1peter </a:t>
                      </a:r>
                      <a:endParaRPr lang="en-US" sz="1100"/>
                    </a:p>
                    <a:p>
                      <a:pPr algn="l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peter bugman </a:t>
                      </a:r>
                    </a:p>
                    <a:p>
                      <a:pPr algn="l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ninja turtle </a:t>
                      </a:r>
                    </a:p>
                    <a:p>
                      <a:pPr algn="l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ninja*Turtle </a:t>
                      </a:r>
                    </a:p>
                    <a:p>
                      <a:pPr algn="l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1234 </a:t>
                      </a:r>
                    </a:p>
                    <a:p>
                      <a:pPr algn="l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turtle </a:t>
                      </a:r>
                    </a:p>
                    <a:p>
                      <a:pPr algn="l">
                        <a:lnSpc>
                          <a:spcPts val="42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800000">
            <a:off x="9541381" y="7175167"/>
            <a:ext cx="1720539" cy="77424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23003" y="1104919"/>
            <a:ext cx="16036757" cy="1066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199"/>
              </a:lnSpc>
              <a:spcBef>
                <a:spcPct val="0"/>
              </a:spcBef>
            </a:pPr>
            <a:r>
              <a:rPr lang="en-US" sz="9999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Name Formats Examples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35996" y="-2163135"/>
            <a:ext cx="6613789" cy="5640759"/>
          </a:xfrm>
          <a:custGeom>
            <a:avLst/>
            <a:gdLst/>
            <a:ahLst/>
            <a:cxnLst/>
            <a:rect r="r" b="b" t="t" l="l"/>
            <a:pathLst>
              <a:path h="5640759" w="661378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04919"/>
            <a:ext cx="15717537" cy="1066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199"/>
              </a:lnSpc>
              <a:spcBef>
                <a:spcPct val="0"/>
              </a:spcBef>
            </a:pPr>
            <a:r>
              <a:rPr lang="en-US" sz="9999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Special command to initialize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55083" y="2234007"/>
            <a:ext cx="15279447" cy="3240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651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special command </a:t>
            </a:r>
            <a:r>
              <a:rPr lang="en-US" b="true" sz="35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Turtle() </a:t>
            </a:r>
            <a:r>
              <a:rPr lang="en-US" sz="3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with a capital T</a:t>
            </a:r>
            <a:r>
              <a:rPr lang="en-US" sz="35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to activate the turtle</a:t>
            </a:r>
          </a:p>
          <a:p>
            <a:pPr algn="l" marL="1511301" indent="-503767" lvl="2">
              <a:lnSpc>
                <a:spcPts val="6510"/>
              </a:lnSpc>
              <a:buFont typeface="Arial"/>
              <a:buChar char="⚬"/>
            </a:pPr>
            <a:r>
              <a:rPr lang="en-US" sz="35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ninja_turtle = turtle.Turtle()</a:t>
            </a:r>
          </a:p>
          <a:p>
            <a:pPr algn="l" marL="1511301" indent="-503767" lvl="2">
              <a:lnSpc>
                <a:spcPts val="6510"/>
              </a:lnSpc>
              <a:buFont typeface="Arial"/>
              <a:buChar char="⚬"/>
            </a:pPr>
            <a:r>
              <a:rPr lang="en-US" sz="35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In this example, the assigned name to a turtle is ninja_turtle</a:t>
            </a:r>
          </a:p>
          <a:p>
            <a:pPr algn="l">
              <a:lnSpc>
                <a:spcPts val="651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35996" y="-2163135"/>
            <a:ext cx="6613789" cy="5640759"/>
          </a:xfrm>
          <a:custGeom>
            <a:avLst/>
            <a:gdLst/>
            <a:ahLst/>
            <a:cxnLst/>
            <a:rect r="r" b="b" t="t" l="l"/>
            <a:pathLst>
              <a:path h="5640759" w="661378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23003" y="1104919"/>
            <a:ext cx="16036757" cy="197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199"/>
              </a:lnSpc>
            </a:pPr>
            <a:r>
              <a:rPr lang="en-US" sz="9999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Import the turtle library </a:t>
            </a:r>
          </a:p>
          <a:p>
            <a:pPr algn="just" marL="0" indent="0" lvl="0">
              <a:lnSpc>
                <a:spcPts val="7199"/>
              </a:lnSpc>
              <a:spcBef>
                <a:spcPct val="0"/>
              </a:spcBef>
            </a:pPr>
            <a:r>
              <a:rPr lang="en-US" sz="9999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and initialize the turtle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68306" y="5157243"/>
            <a:ext cx="15333201" cy="699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70"/>
              </a:lnSpc>
            </a:pPr>
            <a:r>
              <a:rPr lang="en-US" sz="3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Let’s go to </a:t>
            </a:r>
            <a:r>
              <a:rPr lang="en-US" sz="3500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hlinkClick r:id="rId3" tooltip="https://replit.com/~"/>
              </a:rPr>
              <a:t>Repl.it</a:t>
            </a:r>
            <a:r>
              <a:rPr lang="en-US" sz="3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and do this together!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35996" y="-2163135"/>
            <a:ext cx="6613789" cy="5640759"/>
          </a:xfrm>
          <a:custGeom>
            <a:avLst/>
            <a:gdLst/>
            <a:ahLst/>
            <a:cxnLst/>
            <a:rect r="r" b="b" t="t" l="l"/>
            <a:pathLst>
              <a:path h="5640759" w="661378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04919"/>
            <a:ext cx="15717537" cy="1066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199"/>
              </a:lnSpc>
              <a:spcBef>
                <a:spcPct val="0"/>
              </a:spcBef>
            </a:pPr>
            <a:r>
              <a:rPr lang="en-US" sz="9999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Movement commands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95505" y="1756410"/>
            <a:ext cx="15279447" cy="6517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0"/>
              </a:lnSpc>
            </a:pPr>
          </a:p>
          <a:p>
            <a:pPr algn="l" marL="755651" indent="-377825" lvl="1">
              <a:lnSpc>
                <a:spcPts val="6510"/>
              </a:lnSpc>
              <a:buFont typeface="Arial"/>
              <a:buChar char="•"/>
            </a:pPr>
            <a:r>
              <a:rPr lang="en-US" b="true" sz="35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forward()</a:t>
            </a:r>
            <a:r>
              <a:rPr lang="en-US" sz="35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or </a:t>
            </a:r>
            <a:r>
              <a:rPr lang="en-US" b="true" sz="35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fd()</a:t>
            </a:r>
          </a:p>
          <a:p>
            <a:pPr algn="l" marL="1511301" indent="-503767" lvl="2">
              <a:lnSpc>
                <a:spcPts val="6510"/>
              </a:lnSpc>
              <a:buFont typeface="Arial"/>
              <a:buChar char="⚬"/>
            </a:pPr>
            <a:r>
              <a:rPr lang="en-US" sz="35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ninja_turtle.forward(100)</a:t>
            </a:r>
          </a:p>
          <a:p>
            <a:pPr algn="l" marL="1511301" indent="-503767" lvl="2">
              <a:lnSpc>
                <a:spcPts val="6510"/>
              </a:lnSpc>
              <a:buFont typeface="Arial"/>
              <a:buChar char="⚬"/>
            </a:pPr>
            <a:r>
              <a:rPr lang="en-US" sz="35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100 is the distance I want my turtle to go forward by</a:t>
            </a:r>
          </a:p>
          <a:p>
            <a:pPr algn="l" marL="1511301" indent="-503767" lvl="2">
              <a:lnSpc>
                <a:spcPts val="6510"/>
              </a:lnSpc>
              <a:buFont typeface="Arial"/>
              <a:buChar char="⚬"/>
            </a:pPr>
            <a:r>
              <a:rPr lang="en-US" sz="35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100 pixels is about the size of your thumb</a:t>
            </a:r>
          </a:p>
          <a:p>
            <a:pPr algn="l" marL="755651" indent="-377825" lvl="1">
              <a:lnSpc>
                <a:spcPts val="6510"/>
              </a:lnSpc>
              <a:buFont typeface="Arial"/>
              <a:buChar char="•"/>
            </a:pPr>
            <a:r>
              <a:rPr lang="en-US" b="true" sz="35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backward() </a:t>
            </a:r>
            <a:r>
              <a:rPr lang="en-US" sz="35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or </a:t>
            </a:r>
            <a:r>
              <a:rPr lang="en-US" b="true" sz="35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bk()</a:t>
            </a:r>
          </a:p>
          <a:p>
            <a:pPr algn="l" marL="755651" indent="-377825" lvl="1">
              <a:lnSpc>
                <a:spcPts val="6510"/>
              </a:lnSpc>
              <a:buFont typeface="Arial"/>
              <a:buChar char="•"/>
            </a:pPr>
            <a:r>
              <a:rPr lang="en-US" b="true" sz="35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left()</a:t>
            </a:r>
            <a:r>
              <a:rPr lang="en-US" sz="35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or </a:t>
            </a:r>
            <a:r>
              <a:rPr lang="en-US" b="true" sz="35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lf()</a:t>
            </a:r>
          </a:p>
          <a:p>
            <a:pPr algn="l" marL="755651" indent="-377825" lvl="1">
              <a:lnSpc>
                <a:spcPts val="6510"/>
              </a:lnSpc>
              <a:buFont typeface="Arial"/>
              <a:buChar char="•"/>
            </a:pPr>
            <a:r>
              <a:rPr lang="en-US" b="true" sz="35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right()</a:t>
            </a:r>
            <a:r>
              <a:rPr lang="en-US" sz="35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or </a:t>
            </a:r>
            <a:r>
              <a:rPr lang="en-US" b="true" sz="35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rt()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0357" y="-902150"/>
            <a:ext cx="6173053" cy="2601942"/>
          </a:xfrm>
          <a:custGeom>
            <a:avLst/>
            <a:gdLst/>
            <a:ahLst/>
            <a:cxnLst/>
            <a:rect r="r" b="b" t="t" l="l"/>
            <a:pathLst>
              <a:path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42308" y="3707251"/>
            <a:ext cx="3549108" cy="796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4000">
                <a:solidFill>
                  <a:srgbClr val="40B8F5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30 degrees</a:t>
            </a:r>
          </a:p>
          <a:p>
            <a:pPr algn="ctr" marL="0" indent="0" lvl="0">
              <a:lnSpc>
                <a:spcPts val="2880"/>
              </a:lnSpc>
              <a:spcBef>
                <a:spcPct val="0"/>
              </a:spcBef>
            </a:pPr>
            <a:r>
              <a:rPr lang="en-US" sz="4000">
                <a:solidFill>
                  <a:srgbClr val="40B8F5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acute angle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943970" y="7010594"/>
            <a:ext cx="3549108" cy="796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4000">
                <a:solidFill>
                  <a:srgbClr val="40B8F5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180 degrees</a:t>
            </a:r>
          </a:p>
          <a:p>
            <a:pPr algn="ctr" marL="0" indent="0" lvl="0">
              <a:lnSpc>
                <a:spcPts val="2880"/>
              </a:lnSpc>
              <a:spcBef>
                <a:spcPct val="0"/>
              </a:spcBef>
            </a:pPr>
            <a:r>
              <a:rPr lang="en-US" sz="4000">
                <a:solidFill>
                  <a:srgbClr val="40B8F5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a straight angle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82761" y="4837593"/>
            <a:ext cx="2759934" cy="1605589"/>
          </a:xfrm>
          <a:custGeom>
            <a:avLst/>
            <a:gdLst/>
            <a:ahLst/>
            <a:cxnLst/>
            <a:rect r="r" b="b" t="t" l="l"/>
            <a:pathLst>
              <a:path h="1605589" w="2759934">
                <a:moveTo>
                  <a:pt x="0" y="0"/>
                </a:moveTo>
                <a:lnTo>
                  <a:pt x="2759934" y="0"/>
                </a:lnTo>
                <a:lnTo>
                  <a:pt x="2759934" y="1605589"/>
                </a:lnTo>
                <a:lnTo>
                  <a:pt x="0" y="16055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79665" y="4529656"/>
            <a:ext cx="2085880" cy="2221462"/>
          </a:xfrm>
          <a:custGeom>
            <a:avLst/>
            <a:gdLst/>
            <a:ahLst/>
            <a:cxnLst/>
            <a:rect r="r" b="b" t="t" l="l"/>
            <a:pathLst>
              <a:path h="2221462" w="2085880">
                <a:moveTo>
                  <a:pt x="0" y="0"/>
                </a:moveTo>
                <a:lnTo>
                  <a:pt x="2085880" y="0"/>
                </a:lnTo>
                <a:lnTo>
                  <a:pt x="2085880" y="2221463"/>
                </a:lnTo>
                <a:lnTo>
                  <a:pt x="0" y="22214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025290" y="4553673"/>
            <a:ext cx="2227316" cy="2173429"/>
          </a:xfrm>
          <a:custGeom>
            <a:avLst/>
            <a:gdLst/>
            <a:ahLst/>
            <a:cxnLst/>
            <a:rect r="r" b="b" t="t" l="l"/>
            <a:pathLst>
              <a:path h="2173429" w="2227316">
                <a:moveTo>
                  <a:pt x="0" y="0"/>
                </a:moveTo>
                <a:lnTo>
                  <a:pt x="2227316" y="0"/>
                </a:lnTo>
                <a:lnTo>
                  <a:pt x="2227316" y="2173429"/>
                </a:lnTo>
                <a:lnTo>
                  <a:pt x="0" y="21734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440394" y="4614332"/>
            <a:ext cx="3336335" cy="2052111"/>
          </a:xfrm>
          <a:custGeom>
            <a:avLst/>
            <a:gdLst/>
            <a:ahLst/>
            <a:cxnLst/>
            <a:rect r="r" b="b" t="t" l="l"/>
            <a:pathLst>
              <a:path h="2052111" w="3336335">
                <a:moveTo>
                  <a:pt x="0" y="0"/>
                </a:moveTo>
                <a:lnTo>
                  <a:pt x="3336335" y="0"/>
                </a:lnTo>
                <a:lnTo>
                  <a:pt x="3336335" y="2052111"/>
                </a:lnTo>
                <a:lnTo>
                  <a:pt x="0" y="20521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922599" y="7978334"/>
            <a:ext cx="3316772" cy="1747002"/>
          </a:xfrm>
          <a:custGeom>
            <a:avLst/>
            <a:gdLst/>
            <a:ahLst/>
            <a:cxnLst/>
            <a:rect r="r" b="b" t="t" l="l"/>
            <a:pathLst>
              <a:path h="1747002" w="3316772">
                <a:moveTo>
                  <a:pt x="0" y="0"/>
                </a:moveTo>
                <a:lnTo>
                  <a:pt x="3316772" y="0"/>
                </a:lnTo>
                <a:lnTo>
                  <a:pt x="3316772" y="1747002"/>
                </a:lnTo>
                <a:lnTo>
                  <a:pt x="0" y="17470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364394" y="7742444"/>
            <a:ext cx="3108606" cy="2218782"/>
          </a:xfrm>
          <a:custGeom>
            <a:avLst/>
            <a:gdLst/>
            <a:ahLst/>
            <a:cxnLst/>
            <a:rect r="r" b="b" t="t" l="l"/>
            <a:pathLst>
              <a:path h="2218782" w="3108606">
                <a:moveTo>
                  <a:pt x="0" y="0"/>
                </a:moveTo>
                <a:lnTo>
                  <a:pt x="3108606" y="0"/>
                </a:lnTo>
                <a:lnTo>
                  <a:pt x="3108606" y="2218782"/>
                </a:lnTo>
                <a:lnTo>
                  <a:pt x="0" y="22187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34945" y="1153277"/>
            <a:ext cx="17259300" cy="1066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199"/>
              </a:lnSpc>
              <a:spcBef>
                <a:spcPct val="0"/>
              </a:spcBef>
            </a:pPr>
            <a:r>
              <a:rPr lang="en-US" sz="9999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How to use the left and right commands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6169" y="2182504"/>
            <a:ext cx="16290861" cy="699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70"/>
              </a:lnSpc>
            </a:pPr>
            <a:r>
              <a:rPr lang="en-US" sz="3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left and right commands turn your turtle to a direction by an </a:t>
            </a:r>
            <a:r>
              <a:rPr lang="en-US" sz="3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angle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215807" y="3707251"/>
            <a:ext cx="3549108" cy="796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4000">
                <a:solidFill>
                  <a:srgbClr val="40B8F5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60 degrees</a:t>
            </a:r>
          </a:p>
          <a:p>
            <a:pPr algn="ctr" marL="0" indent="0" lvl="0">
              <a:lnSpc>
                <a:spcPts val="2880"/>
              </a:lnSpc>
              <a:spcBef>
                <a:spcPct val="0"/>
              </a:spcBef>
            </a:pPr>
            <a:r>
              <a:rPr lang="en-US" sz="4000">
                <a:solidFill>
                  <a:srgbClr val="40B8F5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a bigger acute angle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64394" y="3781399"/>
            <a:ext cx="3549108" cy="796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4000">
                <a:solidFill>
                  <a:srgbClr val="40B8F5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90 degrees</a:t>
            </a:r>
          </a:p>
          <a:p>
            <a:pPr algn="ctr" marL="0" indent="0" lvl="0">
              <a:lnSpc>
                <a:spcPts val="2880"/>
              </a:lnSpc>
              <a:spcBef>
                <a:spcPct val="0"/>
              </a:spcBef>
            </a:pPr>
            <a:r>
              <a:rPr lang="en-US" sz="4000">
                <a:solidFill>
                  <a:srgbClr val="40B8F5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a right triangle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334008" y="3707251"/>
            <a:ext cx="3549108" cy="796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4000">
                <a:solidFill>
                  <a:srgbClr val="40B8F5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120 degrees</a:t>
            </a:r>
          </a:p>
          <a:p>
            <a:pPr algn="ctr" marL="0" indent="0" lvl="0">
              <a:lnSpc>
                <a:spcPts val="2880"/>
              </a:lnSpc>
              <a:spcBef>
                <a:spcPct val="0"/>
              </a:spcBef>
            </a:pPr>
            <a:r>
              <a:rPr lang="en-US" sz="4000">
                <a:solidFill>
                  <a:srgbClr val="40B8F5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an obtuse angle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036751" y="7010594"/>
            <a:ext cx="3549108" cy="796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4000">
                <a:solidFill>
                  <a:srgbClr val="40B8F5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360 degrees</a:t>
            </a:r>
          </a:p>
          <a:p>
            <a:pPr algn="ctr" marL="0" indent="0" lvl="0">
              <a:lnSpc>
                <a:spcPts val="2880"/>
              </a:lnSpc>
              <a:spcBef>
                <a:spcPct val="0"/>
              </a:spcBef>
            </a:pPr>
            <a:r>
              <a:rPr lang="en-US" sz="4000">
                <a:solidFill>
                  <a:srgbClr val="40B8F5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a full angle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DAGMo2tsEQs</dc:identifier>
  <dcterms:modified xsi:type="dcterms:W3CDTF">2011-08-01T06:04:30Z</dcterms:modified>
  <cp:revision>1</cp:revision>
  <dc:title>Introduction to Class</dc:title>
</cp:coreProperties>
</file>